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gif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gif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ptimal Cargo Management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Optimal Cargo Management</a:t>
            </a:r>
          </a:p>
        </p:txBody>
      </p:sp>
      <p:sp>
        <p:nvSpPr>
          <p:cNvPr id="172" name="Inter IIT Tech Meet 13.0                                            Team 32"/>
          <p:cNvSpPr txBox="1"/>
          <p:nvPr>
            <p:ph type="body" sz="quarter" idx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z="5500"/>
            </a:lvl1pPr>
          </a:lstStyle>
          <a:p>
            <a:pPr/>
            <a:r>
              <a:t>Inter IIT Tech Meet 13.0                                            Team 32</a:t>
            </a:r>
          </a:p>
        </p:txBody>
      </p:sp>
      <p:pic>
        <p:nvPicPr>
          <p:cNvPr id="1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25747" y="604815"/>
            <a:ext cx="4258892" cy="1411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994" y="544606"/>
            <a:ext cx="8333821" cy="1532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Evolutionary Algorithm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/>
          <a:p>
            <a:pPr>
              <a:defRPr spc="-300">
                <a:solidFill>
                  <a:srgbClr val="693482"/>
                </a:solidFill>
              </a:defRPr>
            </a:pPr>
            <a:r>
              <a:t>Evolutionary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E7636"/>
                </a:solidFill>
              </a:rPr>
              <a:t>Algorithm</a:t>
            </a:r>
          </a:p>
        </p:txBody>
      </p:sp>
      <p:sp>
        <p:nvSpPr>
          <p:cNvPr id="231" name="AKA Genetic Algorithm in AI Literature"/>
          <p:cNvSpPr txBox="1"/>
          <p:nvPr/>
        </p:nvSpPr>
        <p:spPr>
          <a:xfrm>
            <a:off x="1262473" y="7755652"/>
            <a:ext cx="703163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AKA Genetic Algorithm in AI Literature</a:t>
            </a:r>
          </a:p>
        </p:txBody>
      </p:sp>
      <p:pic>
        <p:nvPicPr>
          <p:cNvPr id="23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tart with a Initial population…"/>
          <p:cNvSpPr txBox="1"/>
          <p:nvPr/>
        </p:nvSpPr>
        <p:spPr>
          <a:xfrm>
            <a:off x="1206500" y="4194814"/>
            <a:ext cx="9779000" cy="825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34340" indent="-301625" defTabSz="43434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4000"/>
            </a:pPr>
            <a:r>
              <a:t>Start with a </a:t>
            </a:r>
            <a:r>
              <a:rPr b="1"/>
              <a:t>Initial</a:t>
            </a:r>
            <a:r>
              <a:t> population </a:t>
            </a:r>
          </a:p>
          <a:p>
            <a:pPr marL="434340" indent="-301625" defTabSz="43434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4000"/>
            </a:pPr>
            <a:r>
              <a:t>Calculate </a:t>
            </a:r>
            <a:r>
              <a:rPr b="1"/>
              <a:t>Fitness</a:t>
            </a:r>
            <a:r>
              <a:t> values</a:t>
            </a:r>
          </a:p>
          <a:p>
            <a:pPr marL="434340" indent="-301625" defTabSz="43434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4000"/>
            </a:pPr>
            <a:r>
              <a:t>Select </a:t>
            </a:r>
            <a:r>
              <a:rPr b="1"/>
              <a:t>Top</a:t>
            </a:r>
            <a:r>
              <a:t> Candidates</a:t>
            </a:r>
          </a:p>
          <a:p>
            <a:pPr marL="434340" indent="-301625" defTabSz="43434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b="1" sz="4000"/>
            </a:pPr>
            <a:r>
              <a:t>Crossover</a:t>
            </a:r>
            <a:r>
              <a:rPr b="0"/>
              <a:t> parents using a probability distribution</a:t>
            </a:r>
          </a:p>
          <a:p>
            <a:pPr marL="434340" indent="-301625" defTabSz="43434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b="1" sz="4000"/>
            </a:pPr>
            <a:r>
              <a:t>Mutate</a:t>
            </a:r>
            <a:r>
              <a:rPr b="0"/>
              <a:t> at random spots using a probability distribution </a:t>
            </a:r>
          </a:p>
          <a:p>
            <a:pPr marL="434340" indent="-301625" defTabSz="43434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4000"/>
            </a:pPr>
            <a:r>
              <a:t>Retain some </a:t>
            </a:r>
            <a:r>
              <a:rPr b="1"/>
              <a:t>Elite</a:t>
            </a:r>
            <a:r>
              <a:t> candidates</a:t>
            </a:r>
          </a:p>
          <a:p>
            <a:pPr marL="434340" indent="-301625" defTabSz="43434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b="1" sz="4000"/>
            </a:pPr>
            <a:r>
              <a:t>Repeat</a:t>
            </a:r>
          </a:p>
          <a:p>
            <a:pPr marL="434340" indent="-301625" defTabSz="43434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b="1" sz="4000"/>
            </a:pPr>
            <a:r>
              <a:t>Stop</a:t>
            </a:r>
            <a:r>
              <a:rPr b="0"/>
              <a:t> when termination condition is met</a:t>
            </a:r>
          </a:p>
          <a:p>
            <a:pPr marL="434340" indent="-301625" defTabSz="434340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sz="4000"/>
            </a:pPr>
            <a:r>
              <a:t>Return the </a:t>
            </a:r>
            <a:r>
              <a:rPr b="1"/>
              <a:t>Best</a:t>
            </a:r>
            <a:r>
              <a:t> solution from the final population</a:t>
            </a:r>
          </a:p>
        </p:txBody>
      </p:sp>
      <p:sp>
        <p:nvSpPr>
          <p:cNvPr id="236" name="From Biology to AI"/>
          <p:cNvSpPr txBox="1"/>
          <p:nvPr>
            <p:ph type="body" sz="quarter" idx="1"/>
          </p:nvPr>
        </p:nvSpPr>
        <p:spPr>
          <a:xfrm>
            <a:off x="1206500" y="2372961"/>
            <a:ext cx="9779000" cy="934780"/>
          </a:xfrm>
          <a:prstGeom prst="rect">
            <a:avLst/>
          </a:prstGeom>
        </p:spPr>
        <p:txBody>
          <a:bodyPr/>
          <a:lstStyle/>
          <a:p>
            <a:pPr/>
            <a:r>
              <a:t>From Biology to AI</a:t>
            </a:r>
          </a:p>
        </p:txBody>
      </p:sp>
      <p:sp>
        <p:nvSpPr>
          <p:cNvPr id="237" name="Evolutionary Algorithm"/>
          <p:cNvSpPr txBox="1"/>
          <p:nvPr>
            <p:ph type="title"/>
          </p:nvPr>
        </p:nvSpPr>
        <p:spPr>
          <a:xfrm>
            <a:off x="1206500" y="1079500"/>
            <a:ext cx="10481231" cy="1435100"/>
          </a:xfrm>
          <a:prstGeom prst="rect">
            <a:avLst/>
          </a:prstGeom>
        </p:spPr>
        <p:txBody>
          <a:bodyPr/>
          <a:lstStyle>
            <a:lvl1pPr defTabSz="2243271">
              <a:defRPr spc="-200" sz="7800"/>
            </a:lvl1pPr>
          </a:lstStyle>
          <a:p>
            <a:pPr/>
            <a:r>
              <a:t>Evolutionary Algorithm</a:t>
            </a:r>
          </a:p>
        </p:txBody>
      </p:sp>
      <p:pic>
        <p:nvPicPr>
          <p:cNvPr id="23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54752" y="300985"/>
            <a:ext cx="5648891" cy="7915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31068" y="8847211"/>
            <a:ext cx="11117975" cy="3493493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Question? How to get these ingredients?  Solution Representation and a Fitness Function"/>
          <p:cNvSpPr txBox="1"/>
          <p:nvPr/>
        </p:nvSpPr>
        <p:spPr>
          <a:xfrm>
            <a:off x="11505903" y="4523101"/>
            <a:ext cx="8689973" cy="2519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rgbClr val="EE7636"/>
                </a:solidFill>
              </a:defRPr>
            </a:pPr>
            <a:r>
              <a:t>Question?</a:t>
            </a:r>
            <a:br/>
            <a:r>
              <a:rPr b="0">
                <a:solidFill>
                  <a:srgbClr val="000000"/>
                </a:solidFill>
              </a:rPr>
              <a:t>How to get these ingredients?</a:t>
            </a:r>
            <a:br>
              <a:rPr b="0">
                <a:solidFill>
                  <a:srgbClr val="000000"/>
                </a:solidFill>
              </a:rPr>
            </a:br>
            <a:br>
              <a:rPr b="0">
                <a:solidFill>
                  <a:srgbClr val="000000"/>
                </a:solidFill>
              </a:rPr>
            </a:br>
            <a:r>
              <a:rPr b="0" sz="3000">
                <a:solidFill>
                  <a:srgbClr val="000000"/>
                </a:solidFill>
              </a:rPr>
              <a:t>Solution Representation and a Fitness Function</a:t>
            </a:r>
          </a:p>
        </p:txBody>
      </p:sp>
      <p:sp>
        <p:nvSpPr>
          <p:cNvPr id="241" name="Figures from Russell &amp; Norvig’s Artificial Intelligence: A Modern Approach (3rd Edition)"/>
          <p:cNvSpPr txBox="1"/>
          <p:nvPr/>
        </p:nvSpPr>
        <p:spPr>
          <a:xfrm>
            <a:off x="12636416" y="12279151"/>
            <a:ext cx="11307281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Figures from Russell &amp; Norvig’s Artificial Intelligence: A Modern Approach (3rd Edition)</a:t>
            </a:r>
          </a:p>
        </p:txBody>
      </p:sp>
      <p:pic>
        <p:nvPicPr>
          <p:cNvPr id="24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CLS.png" descr="C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43183" y="-203200"/>
            <a:ext cx="12700001" cy="889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43183" y="6557588"/>
            <a:ext cx="12700001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ULD Packing Sequence : A permutation of ULDs to define the order of ULD usage…"/>
          <p:cNvSpPr txBox="1"/>
          <p:nvPr/>
        </p:nvSpPr>
        <p:spPr>
          <a:xfrm>
            <a:off x="1206500" y="4194814"/>
            <a:ext cx="9779000" cy="825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33756">
              <a:lnSpc>
                <a:spcPct val="100000"/>
              </a:lnSpc>
              <a:spcBef>
                <a:spcPts val="0"/>
              </a:spcBef>
              <a:defRPr b="1" sz="3500"/>
            </a:pPr>
            <a:r>
              <a:t>ULD Loading Sequence</a:t>
            </a:r>
            <a:r>
              <a:rPr b="0"/>
              <a:t> : A permutation of ULDs to define the order of ULD usage</a:t>
            </a:r>
          </a:p>
          <a:p>
            <a:pPr defTabSz="333756">
              <a:lnSpc>
                <a:spcPct val="100000"/>
              </a:lnSpc>
              <a:spcBef>
                <a:spcPts val="0"/>
              </a:spcBef>
              <a:defRPr sz="3500"/>
            </a:pPr>
            <a:r>
              <a:t> </a:t>
            </a:r>
          </a:p>
          <a:p>
            <a:pPr defTabSz="333756">
              <a:lnSpc>
                <a:spcPct val="100000"/>
              </a:lnSpc>
              <a:spcBef>
                <a:spcPts val="0"/>
              </a:spcBef>
              <a:defRPr b="1" sz="3500"/>
            </a:pPr>
            <a:r>
              <a:t>Package Packaging Sequence</a:t>
            </a:r>
            <a:r>
              <a:rPr b="0"/>
              <a:t> : A permutation of the set of packages to define the packing order</a:t>
            </a:r>
          </a:p>
          <a:p>
            <a:pPr defTabSz="333756">
              <a:lnSpc>
                <a:spcPct val="100000"/>
              </a:lnSpc>
              <a:spcBef>
                <a:spcPts val="0"/>
              </a:spcBef>
              <a:defRPr sz="3500"/>
            </a:pPr>
          </a:p>
          <a:p>
            <a:pPr defTabSz="333756">
              <a:lnSpc>
                <a:spcPct val="100000"/>
              </a:lnSpc>
              <a:spcBef>
                <a:spcPts val="0"/>
              </a:spcBef>
              <a:defRPr b="1" sz="3500"/>
            </a:pPr>
            <a:r>
              <a:t>Mutation</a:t>
            </a:r>
            <a:r>
              <a:rPr b="0"/>
              <a:t>: Swap genes at two random positions (corresponding to the sequences) in a chromosome</a:t>
            </a:r>
          </a:p>
          <a:p>
            <a:pPr defTabSz="333756">
              <a:lnSpc>
                <a:spcPct val="100000"/>
              </a:lnSpc>
              <a:spcBef>
                <a:spcPts val="0"/>
              </a:spcBef>
              <a:defRPr sz="3500"/>
            </a:pPr>
          </a:p>
          <a:p>
            <a:pPr defTabSz="333756">
              <a:lnSpc>
                <a:spcPct val="100000"/>
              </a:lnSpc>
              <a:spcBef>
                <a:spcPts val="0"/>
              </a:spcBef>
              <a:defRPr b="1" sz="3500"/>
            </a:pPr>
            <a:r>
              <a:t>Fitness</a:t>
            </a:r>
            <a:r>
              <a:rPr b="0"/>
              <a:t>: Total packing fraction corresponding to the volume for all containers</a:t>
            </a:r>
          </a:p>
          <a:p>
            <a:pPr defTabSz="333756">
              <a:lnSpc>
                <a:spcPct val="100000"/>
              </a:lnSpc>
              <a:spcBef>
                <a:spcPts val="0"/>
              </a:spcBef>
              <a:defRPr sz="3500"/>
            </a:pPr>
          </a:p>
          <a:p>
            <a:pPr defTabSz="333756">
              <a:lnSpc>
                <a:spcPct val="100000"/>
              </a:lnSpc>
              <a:spcBef>
                <a:spcPts val="0"/>
              </a:spcBef>
              <a:defRPr b="1" sz="3500"/>
            </a:pPr>
            <a:r>
              <a:t>Crossover</a:t>
            </a:r>
            <a:r>
              <a:rPr b="0"/>
              <a:t>: Has multiple crossover points</a:t>
            </a:r>
          </a:p>
        </p:txBody>
      </p:sp>
      <p:sp>
        <p:nvSpPr>
          <p:cNvPr id="248" name="Laying the groundwork"/>
          <p:cNvSpPr txBox="1"/>
          <p:nvPr>
            <p:ph type="body" sz="quarter" idx="1"/>
          </p:nvPr>
        </p:nvSpPr>
        <p:spPr>
          <a:xfrm>
            <a:off x="1206500" y="2372961"/>
            <a:ext cx="9779000" cy="93478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Laying the groundwork</a:t>
            </a:r>
          </a:p>
        </p:txBody>
      </p:sp>
      <p:sp>
        <p:nvSpPr>
          <p:cNvPr id="249" name="Getting the Ingredients"/>
          <p:cNvSpPr txBox="1"/>
          <p:nvPr>
            <p:ph type="title"/>
          </p:nvPr>
        </p:nvSpPr>
        <p:spPr>
          <a:xfrm>
            <a:off x="1206500" y="1079500"/>
            <a:ext cx="10481231" cy="1435100"/>
          </a:xfrm>
          <a:prstGeom prst="rect">
            <a:avLst/>
          </a:prstGeom>
        </p:spPr>
        <p:txBody>
          <a:bodyPr/>
          <a:lstStyle>
            <a:lvl1pPr defTabSz="2218888">
              <a:defRPr spc="-200" sz="7700"/>
            </a:lvl1pPr>
          </a:lstStyle>
          <a:p>
            <a:pPr/>
            <a:r>
              <a:t>Getting the Ingredients</a:t>
            </a:r>
          </a:p>
        </p:txBody>
      </p:sp>
      <p:pic>
        <p:nvPicPr>
          <p:cNvPr id="25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Genetic - 1.pdf" descr="Genetic - 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7674" y="1123213"/>
            <a:ext cx="22488653" cy="11469575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Before"/>
          <p:cNvSpPr txBox="1"/>
          <p:nvPr/>
        </p:nvSpPr>
        <p:spPr>
          <a:xfrm>
            <a:off x="577950" y="530927"/>
            <a:ext cx="2715769" cy="1478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000"/>
            </a:lvl1pPr>
          </a:lstStyle>
          <a:p>
            <a:pPr/>
            <a:r>
              <a:t>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Before"/>
          <p:cNvSpPr txBox="1"/>
          <p:nvPr/>
        </p:nvSpPr>
        <p:spPr>
          <a:xfrm>
            <a:off x="577950" y="530926"/>
            <a:ext cx="3734182" cy="1478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000"/>
            </a:lvl1pPr>
          </a:lstStyle>
          <a:p>
            <a:pPr/>
            <a:r>
              <a:t>Before</a:t>
            </a:r>
          </a:p>
        </p:txBody>
      </p:sp>
      <p:pic>
        <p:nvPicPr>
          <p:cNvPr id="261" name="Greedy Comparision -99.pdf" descr="Greedy Comparision -99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23786" y="63103"/>
            <a:ext cx="25031572" cy="13170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Before"/>
          <p:cNvSpPr txBox="1"/>
          <p:nvPr/>
        </p:nvSpPr>
        <p:spPr>
          <a:xfrm>
            <a:off x="577950" y="530927"/>
            <a:ext cx="2780920" cy="1478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000"/>
            </a:lvl1pPr>
          </a:lstStyle>
          <a:p>
            <a:pPr/>
            <a:r>
              <a:t>After</a:t>
            </a:r>
          </a:p>
        </p:txBody>
      </p:sp>
      <p:pic>
        <p:nvPicPr>
          <p:cNvPr id="266" name="All Genetic copy - 999.pdf" descr="All Genetic copy - 999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23786" y="63102"/>
            <a:ext cx="25031572" cy="13170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he best of both worlds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/>
          <a:p>
            <a:pPr>
              <a:defRPr spc="-300" sz="11200">
                <a:solidFill>
                  <a:srgbClr val="693482"/>
                </a:solidFill>
              </a:defRPr>
            </a:pPr>
            <a:r>
              <a:t>The best of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E7636"/>
                </a:solidFill>
              </a:rPr>
              <a:t>both worlds</a:t>
            </a:r>
          </a:p>
        </p:txBody>
      </p:sp>
      <p:pic>
        <p:nvPicPr>
          <p:cNvPr id="26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Best Of Both.pdf" descr="Best Of Bot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611" y="566954"/>
            <a:ext cx="23556778" cy="12582092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Before"/>
          <p:cNvSpPr txBox="1"/>
          <p:nvPr/>
        </p:nvSpPr>
        <p:spPr>
          <a:xfrm>
            <a:off x="577950" y="530927"/>
            <a:ext cx="2715769" cy="1478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000"/>
            </a:lvl1pPr>
          </a:lstStyle>
          <a:p>
            <a:pPr/>
            <a:r>
              <a:t>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Visualization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300" sz="11500">
                <a:solidFill>
                  <a:srgbClr val="693482"/>
                </a:solidFill>
              </a:defRPr>
            </a:lvl1pPr>
          </a:lstStyle>
          <a:p>
            <a:pPr/>
            <a:r>
              <a:t>Visualization</a:t>
            </a:r>
          </a:p>
        </p:txBody>
      </p:sp>
      <p:pic>
        <p:nvPicPr>
          <p:cNvPr id="2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output.gif" descr="outpu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5045" y="-978868"/>
            <a:ext cx="23510601" cy="15673737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FedEx Challenge 6 ULDs and 400 Packages 297 Economy + 103 Priority"/>
          <p:cNvSpPr txBox="1"/>
          <p:nvPr/>
        </p:nvSpPr>
        <p:spPr>
          <a:xfrm>
            <a:off x="659404" y="4319909"/>
            <a:ext cx="4693679" cy="140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4000">
                <a:solidFill>
                  <a:srgbClr val="7A549E"/>
                </a:solidFill>
              </a:defRPr>
            </a:pPr>
            <a:r>
              <a:t>Fed</a:t>
            </a:r>
            <a:r>
              <a:rPr>
                <a:solidFill>
                  <a:srgbClr val="EE793A"/>
                </a:solidFill>
              </a:rPr>
              <a:t>Ex</a:t>
            </a:r>
            <a:r>
              <a:rPr b="0">
                <a:solidFill>
                  <a:srgbClr val="000000"/>
                </a:solidFill>
              </a:rPr>
              <a:t> Challenge</a:t>
            </a:r>
            <a:br>
              <a:rPr b="0">
                <a:solidFill>
                  <a:srgbClr val="000000"/>
                </a:solidFill>
              </a:rPr>
            </a:br>
            <a:r>
              <a:rPr b="0" sz="2600">
                <a:solidFill>
                  <a:srgbClr val="000000"/>
                </a:solidFill>
              </a:rPr>
              <a:t>6 ULDs and 400 Packages</a:t>
            </a:r>
            <a:br>
              <a:rPr b="0" sz="2600">
                <a:solidFill>
                  <a:srgbClr val="000000"/>
                </a:solidFill>
              </a:rPr>
            </a:br>
            <a:r>
              <a:rPr b="0" sz="2500">
                <a:solidFill>
                  <a:srgbClr val="000000"/>
                </a:solidFill>
              </a:rPr>
              <a:t>297 Economy + 103 Priority</a:t>
            </a:r>
          </a:p>
        </p:txBody>
      </p:sp>
      <p:graphicFrame>
        <p:nvGraphicFramePr>
          <p:cNvPr id="283" name="Table 1"/>
          <p:cNvGraphicFramePr/>
          <p:nvPr/>
        </p:nvGraphicFramePr>
        <p:xfrm>
          <a:off x="465775" y="6033115"/>
          <a:ext cx="5080935" cy="3385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7242"/>
                <a:gridCol w="1934933"/>
                <a:gridCol w="2018759"/>
              </a:tblGrid>
              <a:tr h="48369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000"/>
                        <a:t>ULD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000"/>
                        <a:t>Weight Fill 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000"/>
                        <a:t>Volume Fill 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83699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60.7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74.8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83699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61.9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83699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96.2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81.8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83699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97.1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82.1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83699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95.9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78.9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83699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82.2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76.3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84" name="Challenge Cost = 30111"/>
          <p:cNvSpPr txBox="1"/>
          <p:nvPr/>
        </p:nvSpPr>
        <p:spPr>
          <a:xfrm>
            <a:off x="659404" y="9535463"/>
            <a:ext cx="4693679" cy="8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500"/>
            </a:pPr>
            <a:r>
              <a:t>Challenge Cost = 30111</a:t>
            </a:r>
            <a:br/>
            <a:r>
              <a:t>Runs in under 3 minutes</a:t>
            </a:r>
          </a:p>
        </p:txBody>
      </p:sp>
      <p:pic>
        <p:nvPicPr>
          <p:cNvPr id="28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47322" y="127758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reedy Filling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/>
          <a:p>
            <a:pPr>
              <a:defRPr spc="-300">
                <a:solidFill>
                  <a:srgbClr val="693482"/>
                </a:solidFill>
              </a:defRPr>
            </a:pPr>
            <a:r>
              <a:t>Greedy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E7636"/>
                </a:solidFill>
              </a:rPr>
              <a:t>Filling</a:t>
            </a:r>
          </a:p>
        </p:txBody>
      </p:sp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check1.gif" descr="check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-838200"/>
            <a:ext cx="23088600" cy="153924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Larger Test 8 ULDs and 600 Packages 497 Economy + 103 Priority"/>
          <p:cNvSpPr txBox="1"/>
          <p:nvPr/>
        </p:nvSpPr>
        <p:spPr>
          <a:xfrm>
            <a:off x="659404" y="3832938"/>
            <a:ext cx="4693679" cy="147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4000">
                <a:solidFill>
                  <a:srgbClr val="7A549E"/>
                </a:solidFill>
              </a:defRPr>
            </a:pPr>
            <a:r>
              <a:rPr>
                <a:solidFill>
                  <a:srgbClr val="000000"/>
                </a:solidFill>
              </a:rPr>
              <a:t>Custom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Test</a:t>
            </a:r>
            <a:br>
              <a:rPr b="0">
                <a:solidFill>
                  <a:srgbClr val="000000"/>
                </a:solidFill>
              </a:rPr>
            </a:br>
            <a:r>
              <a:rPr b="0" sz="2600">
                <a:solidFill>
                  <a:srgbClr val="000000"/>
                </a:solidFill>
              </a:rPr>
              <a:t>8 ULDs and 600 Packages</a:t>
            </a:r>
            <a:br>
              <a:rPr b="0" sz="2600">
                <a:solidFill>
                  <a:srgbClr val="000000"/>
                </a:solidFill>
              </a:rPr>
            </a:br>
            <a:r>
              <a:rPr b="0" sz="3000">
                <a:solidFill>
                  <a:srgbClr val="000000"/>
                </a:solidFill>
              </a:rPr>
              <a:t>4</a:t>
            </a:r>
            <a:r>
              <a:rPr b="0" sz="2500">
                <a:solidFill>
                  <a:srgbClr val="000000"/>
                </a:solidFill>
              </a:rPr>
              <a:t>97 Economy + 103 Priority</a:t>
            </a:r>
          </a:p>
        </p:txBody>
      </p:sp>
      <p:graphicFrame>
        <p:nvGraphicFramePr>
          <p:cNvPr id="290" name="Table 1"/>
          <p:cNvGraphicFramePr/>
          <p:nvPr/>
        </p:nvGraphicFramePr>
        <p:xfrm>
          <a:off x="465775" y="5532555"/>
          <a:ext cx="5080935" cy="40187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7242"/>
                <a:gridCol w="1934933"/>
                <a:gridCol w="2018759"/>
              </a:tblGrid>
              <a:tr h="44652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000"/>
                        <a:t>ULD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000"/>
                        <a:t>Weight Fill 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000"/>
                        <a:t>Volume Fill 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46526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50.4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60.6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46526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61.6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46526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59.1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70.1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46526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68.7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70.5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46526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50.2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65.9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46526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55.2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69.8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46526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92.7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77.8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46526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U8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78.9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76.4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46081" y="12971422"/>
            <a:ext cx="1822093" cy="60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710" y="127705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7758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Visualization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/>
          <a:p>
            <a:pPr>
              <a:defRPr spc="-300" sz="11500">
                <a:solidFill>
                  <a:srgbClr val="693482"/>
                </a:solidFill>
              </a:defRPr>
            </a:pPr>
            <a:r>
              <a:t>Thanks!</a:t>
            </a:r>
            <a:br/>
            <a:r>
              <a:rPr>
                <a:solidFill>
                  <a:srgbClr val="EE7636"/>
                </a:solidFill>
              </a:rPr>
              <a:t>We are open for Q&amp;A</a:t>
            </a:r>
          </a:p>
        </p:txBody>
      </p:sp>
      <p:pic>
        <p:nvPicPr>
          <p:cNvPr id="29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ULD Packing Sequence : A permutation of ULDs to define the order of ULD usage…"/>
          <p:cNvSpPr txBox="1"/>
          <p:nvPr/>
        </p:nvSpPr>
        <p:spPr>
          <a:xfrm>
            <a:off x="1206500" y="4194814"/>
            <a:ext cx="9779000" cy="825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599" indent="-609599" defTabSz="2438338">
              <a:buSzPct val="123000"/>
              <a:buChar char="•"/>
              <a:defRPr sz="4300"/>
            </a:pPr>
            <a:r>
              <a:t>Limited Training Real-World Dataset 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Large Inference Time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State Space is very large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Bulky Models 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Time vs Accuracy Tradeoff</a:t>
            </a:r>
          </a:p>
        </p:txBody>
      </p:sp>
      <p:sp>
        <p:nvSpPr>
          <p:cNvPr id="300" name="Laying the groundwork"/>
          <p:cNvSpPr txBox="1"/>
          <p:nvPr>
            <p:ph type="body" sz="quarter" idx="1"/>
          </p:nvPr>
        </p:nvSpPr>
        <p:spPr>
          <a:xfrm>
            <a:off x="1206500" y="2372961"/>
            <a:ext cx="9779000" cy="934780"/>
          </a:xfrm>
          <a:prstGeom prst="rect">
            <a:avLst/>
          </a:prstGeom>
        </p:spPr>
        <p:txBody>
          <a:bodyPr/>
          <a:lstStyle>
            <a:lvl1pPr defTabSz="817244">
              <a:defRPr sz="4950"/>
            </a:lvl1pPr>
          </a:lstStyle>
          <a:p>
            <a:pPr/>
            <a:r>
              <a:t>Why not use Machine Learning?</a:t>
            </a:r>
          </a:p>
        </p:txBody>
      </p:sp>
      <p:sp>
        <p:nvSpPr>
          <p:cNvPr id="301" name="Getting the Ingredients"/>
          <p:cNvSpPr txBox="1"/>
          <p:nvPr>
            <p:ph type="title"/>
          </p:nvPr>
        </p:nvSpPr>
        <p:spPr>
          <a:xfrm>
            <a:off x="1206500" y="1079500"/>
            <a:ext cx="10481231" cy="1435100"/>
          </a:xfrm>
          <a:prstGeom prst="rect">
            <a:avLst/>
          </a:prstGeom>
        </p:spPr>
        <p:txBody>
          <a:bodyPr/>
          <a:lstStyle>
            <a:lvl1pPr defTabSz="2218888">
              <a:defRPr spc="-200" sz="7700"/>
            </a:lvl1pPr>
          </a:lstStyle>
          <a:p>
            <a:pPr/>
            <a:r>
              <a:t>Appendix</a:t>
            </a:r>
          </a:p>
        </p:txBody>
      </p:sp>
      <p:pic>
        <p:nvPicPr>
          <p:cNvPr id="30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ULD Packing Sequence : A permutation of ULDs to define the order of ULD usage…"/>
          <p:cNvSpPr txBox="1"/>
          <p:nvPr/>
        </p:nvSpPr>
        <p:spPr>
          <a:xfrm>
            <a:off x="1206500" y="3485996"/>
            <a:ext cx="20865009" cy="896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87679" indent="-487679" defTabSz="1950671">
              <a:spcBef>
                <a:spcPts val="3600"/>
              </a:spcBef>
              <a:buSzPct val="123000"/>
              <a:buChar char="•"/>
              <a:defRPr sz="3440"/>
            </a:pPr>
            <a:r>
              <a:rPr b="1"/>
              <a:t>NP-Hard</a:t>
            </a:r>
            <a:r>
              <a:t> theoretically no Polynomial Solution exists (P </a:t>
            </a:r>
            <a14:m>
              <m:oMath>
                <m:r>
                  <a:rPr xmlns:a="http://schemas.openxmlformats.org/drawingml/2006/main" sz="4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≠</m:t>
                </m:r>
              </m:oMath>
            </a14:m>
            <a:r>
              <a:t> NP)</a:t>
            </a:r>
          </a:p>
          <a:p>
            <a:pPr marL="487679" indent="-487679" defTabSz="1950671">
              <a:spcBef>
                <a:spcPts val="3600"/>
              </a:spcBef>
              <a:buSzPct val="123000"/>
              <a:buChar char="•"/>
              <a:defRPr sz="3440"/>
            </a:pPr>
            <a:r>
              <a:rPr b="1"/>
              <a:t>EMS Packing Procedure</a:t>
            </a:r>
            <a:br/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p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br>
              <a:rPr sz="2800"/>
            </a:b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rPr sz="2800"/>
              <a:t> - length of Package Packing Sequence</a:t>
            </a:r>
            <a:br>
              <a:rPr b="1" sz="2800"/>
            </a:b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rPr sz="2800"/>
              <a:t> - length of ULD Loading Sequence</a:t>
            </a:r>
            <a:br>
              <a:rPr sz="2800"/>
            </a:b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sz="2800"/>
              <a:t> - Empty Maximal Spaces</a:t>
            </a:r>
            <a:br>
              <a:rPr sz="2400"/>
            </a:br>
            <a:br>
              <a:rPr sz="2400"/>
            </a:br>
            <a:r>
              <a:rPr b="1" sz="2400"/>
              <a:t>Space Complexity</a:t>
            </a:r>
            <a:r>
              <a:rPr sz="2400"/>
              <a:t> - </a:t>
            </a:r>
            <a14:m>
              <m:oMath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sz="2400"/>
              <a:t> where </a:t>
            </a:r>
            <a14:m>
              <m:oMath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rPr sz="2400"/>
              <a:t> represents a constant for storing the EMS, box information</a:t>
            </a:r>
          </a:p>
          <a:p>
            <a:pPr marL="487679" indent="-487679" defTabSz="1950671">
              <a:spcBef>
                <a:spcPts val="3600"/>
              </a:spcBef>
              <a:buSzPct val="123000"/>
              <a:buChar char="•"/>
              <a:defRPr sz="3440"/>
            </a:pPr>
            <a:r>
              <a:rPr b="1"/>
              <a:t>Genetic Algorithm</a:t>
            </a:r>
            <a:br/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sSup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p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sz="2800"/>
              <a:t> </a:t>
            </a:r>
            <a:br>
              <a:rPr sz="2800"/>
            </a:b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sz="2800"/>
              <a:t> chromosome “steps” in every iteration (crossover, mutation) in 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m:rPr>
                    <m:nor/>
                  </m:rP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generations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</m:oMath>
            </a14:m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m:rPr>
                    <m:nor/>
                  </m:rP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initial population and</m:t>
                </m:r>
              </m:oMath>
            </a14:m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nor/>
                  </m:rP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elitism size</m:t>
                </m:r>
              </m:oMath>
            </a14:m>
            <a:br>
              <a:rPr sz="2400"/>
            </a:br>
            <a:br>
              <a:rPr sz="2400"/>
            </a:br>
            <a:r>
              <a:rPr b="1" sz="2400"/>
              <a:t>Space Complexity</a:t>
            </a:r>
            <a:r>
              <a:rPr sz="2400"/>
              <a:t> - </a:t>
            </a:r>
            <a14:m>
              <m:oMath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sz="2000"/>
          </a:p>
          <a:p>
            <a:pPr marL="487679" indent="-487679" defTabSz="1950671">
              <a:spcBef>
                <a:spcPts val="3600"/>
              </a:spcBef>
              <a:buSzPct val="123000"/>
              <a:buChar char="•"/>
              <a:defRPr sz="3440"/>
            </a:pPr>
            <a:r>
              <a:rPr b="1"/>
              <a:t>Ad-Hoc Addition</a:t>
            </a:r>
            <a:br/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sz="2800"/>
              <a:t> per ad-hoc addition (Constant number of checks at every possible corner)</a:t>
            </a:r>
            <a:br>
              <a:rPr sz="2000"/>
            </a:br>
            <a:br>
              <a:rPr sz="2000"/>
            </a:br>
            <a:r>
              <a:rPr b="1" sz="2400"/>
              <a:t>Space Complexity</a:t>
            </a:r>
            <a:r>
              <a:rPr sz="2400"/>
              <a:t> - </a:t>
            </a:r>
            <a14:m>
              <m:oMath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m:rPr>
                    <m:nor/>
                  </m:rP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per iteration</m:t>
                </m:r>
              </m:oMath>
            </a14:m>
            <a:endParaRPr sz="3000"/>
          </a:p>
        </p:txBody>
      </p:sp>
      <p:sp>
        <p:nvSpPr>
          <p:cNvPr id="306" name="Laying the groundwork"/>
          <p:cNvSpPr txBox="1"/>
          <p:nvPr>
            <p:ph type="body" sz="quarter" idx="1"/>
          </p:nvPr>
        </p:nvSpPr>
        <p:spPr>
          <a:xfrm>
            <a:off x="1206500" y="2372961"/>
            <a:ext cx="9779000" cy="93478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Time and Space Complexity</a:t>
            </a:r>
          </a:p>
        </p:txBody>
      </p:sp>
      <p:sp>
        <p:nvSpPr>
          <p:cNvPr id="307" name="Getting the Ingredients"/>
          <p:cNvSpPr txBox="1"/>
          <p:nvPr>
            <p:ph type="title"/>
          </p:nvPr>
        </p:nvSpPr>
        <p:spPr>
          <a:xfrm>
            <a:off x="1206500" y="1079500"/>
            <a:ext cx="10481231" cy="1435100"/>
          </a:xfrm>
          <a:prstGeom prst="rect">
            <a:avLst/>
          </a:prstGeom>
        </p:spPr>
        <p:txBody>
          <a:bodyPr/>
          <a:lstStyle>
            <a:lvl1pPr defTabSz="2218888">
              <a:defRPr spc="-200" sz="7700"/>
            </a:lvl1pPr>
          </a:lstStyle>
          <a:p>
            <a:pPr/>
            <a:r>
              <a:t>Appendix</a:t>
            </a:r>
          </a:p>
        </p:txBody>
      </p:sp>
      <p:pic>
        <p:nvPicPr>
          <p:cNvPr id="30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Laying the groundwork"/>
          <p:cNvSpPr txBox="1"/>
          <p:nvPr>
            <p:ph type="body" sz="quarter" idx="1"/>
          </p:nvPr>
        </p:nvSpPr>
        <p:spPr>
          <a:xfrm>
            <a:off x="1206500" y="2742535"/>
            <a:ext cx="9779000" cy="93478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GA Hyperparameters</a:t>
            </a:r>
          </a:p>
        </p:txBody>
      </p:sp>
      <p:sp>
        <p:nvSpPr>
          <p:cNvPr id="312" name="Getting the Ingredients"/>
          <p:cNvSpPr txBox="1"/>
          <p:nvPr>
            <p:ph type="title"/>
          </p:nvPr>
        </p:nvSpPr>
        <p:spPr>
          <a:xfrm>
            <a:off x="1206500" y="1079500"/>
            <a:ext cx="10481231" cy="1435100"/>
          </a:xfrm>
          <a:prstGeom prst="rect">
            <a:avLst/>
          </a:prstGeom>
        </p:spPr>
        <p:txBody>
          <a:bodyPr/>
          <a:lstStyle>
            <a:lvl1pPr defTabSz="2218888">
              <a:defRPr spc="-200" sz="7700"/>
            </a:lvl1pPr>
          </a:lstStyle>
          <a:p>
            <a:pPr/>
            <a:r>
              <a:t>Appendix</a:t>
            </a:r>
          </a:p>
        </p:txBody>
      </p:sp>
      <p:pic>
        <p:nvPicPr>
          <p:cNvPr id="31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15" name="Table 1"/>
          <p:cNvGraphicFramePr/>
          <p:nvPr/>
        </p:nvGraphicFramePr>
        <p:xfrm>
          <a:off x="1291166" y="4089400"/>
          <a:ext cx="6763512" cy="307816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221280"/>
                <a:gridCol w="2529530"/>
              </a:tblGrid>
              <a:tr h="766365">
                <a:tc>
                  <a:txBody>
                    <a:bodyPr/>
                    <a:lstStyle/>
                    <a:p>
                      <a:pPr indent="457200" algn="l"/>
                      <a:r>
                        <a:rPr sz="2700"/>
                        <a:t>Cross-Over Probability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/>
                      <a:r>
                        <a:rPr sz="2700"/>
                        <a:t>0.5</a:t>
                      </a:r>
                    </a:p>
                  </a:txBody>
                  <a:tcPr marL="0" marR="0" marT="0" marB="0" anchor="ctr" anchorCtr="0" horzOverflow="overflow"/>
                </a:tc>
              </a:tr>
              <a:tr h="766365">
                <a:tc>
                  <a:txBody>
                    <a:bodyPr/>
                    <a:lstStyle/>
                    <a:p>
                      <a:pPr indent="457200" algn="l"/>
                      <a:r>
                        <a:rPr sz="2700"/>
                        <a:t>Mutation Probability 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/>
                      <a:r>
                        <a:rPr sz="2700"/>
                        <a:t>0.5</a:t>
                      </a:r>
                    </a:p>
                  </a:txBody>
                  <a:tcPr marL="0" marR="0" marT="0" marB="0" anchor="ctr" anchorCtr="0" horzOverflow="overflow"/>
                </a:tc>
              </a:tr>
              <a:tr h="766365">
                <a:tc>
                  <a:txBody>
                    <a:bodyPr/>
                    <a:lstStyle/>
                    <a:p>
                      <a:pPr indent="457200" algn="l"/>
                      <a:r>
                        <a:rPr sz="2700"/>
                        <a:t>Elitism Size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/>
                      <a:r>
                        <a:rPr sz="2700"/>
                        <a:t>5</a:t>
                      </a:r>
                    </a:p>
                  </a:txBody>
                  <a:tcPr marL="0" marR="0" marT="0" marB="0" anchor="ctr" anchorCtr="0" horzOverflow="overflow"/>
                </a:tc>
              </a:tr>
              <a:tr h="766365">
                <a:tc>
                  <a:txBody>
                    <a:bodyPr/>
                    <a:lstStyle/>
                    <a:p>
                      <a:pPr indent="457200" algn="l"/>
                      <a:r>
                        <a:rPr sz="2700"/>
                        <a:t>Population Size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/>
                      <a:r>
                        <a:rPr sz="2700"/>
                        <a:t>20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316" name="Laying the groundwork"/>
          <p:cNvSpPr txBox="1"/>
          <p:nvPr/>
        </p:nvSpPr>
        <p:spPr>
          <a:xfrm>
            <a:off x="13347700" y="2742535"/>
            <a:ext cx="9779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000"/>
            </a:lvl1pPr>
          </a:lstStyle>
          <a:p>
            <a:pPr/>
            <a:r>
              <a:t>Delay/(Volume^x): Choice for x</a:t>
            </a:r>
          </a:p>
        </p:txBody>
      </p:sp>
      <p:graphicFrame>
        <p:nvGraphicFramePr>
          <p:cNvPr id="317" name="Table 1-1"/>
          <p:cNvGraphicFramePr/>
          <p:nvPr/>
        </p:nvGraphicFramePr>
        <p:xfrm>
          <a:off x="14247035" y="4046537"/>
          <a:ext cx="7993030" cy="61436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990097"/>
                <a:gridCol w="2990231"/>
              </a:tblGrid>
              <a:tr h="766365">
                <a:tc>
                  <a:txBody>
                    <a:bodyPr/>
                    <a:lstStyle/>
                    <a:p>
                      <a:pPr indent="457200"/>
                      <a:r>
                        <a:rPr sz="3000"/>
                        <a:t>x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 algn="l"/>
                      <a:r>
                        <a:rPr sz="3000"/>
                        <a:t>Rough Cost</a:t>
                      </a:r>
                    </a:p>
                  </a:txBody>
                  <a:tcPr marL="0" marR="0" marT="0" marB="0" anchor="ctr" anchorCtr="0" horzOverflow="overflow"/>
                </a:tc>
              </a:tr>
              <a:tr h="766365">
                <a:tc>
                  <a:txBody>
                    <a:bodyPr/>
                    <a:lstStyle/>
                    <a:p>
                      <a:pPr indent="457200" algn="l"/>
                      <a:r>
                        <a:rPr sz="2700"/>
                        <a:t>1.0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/>
                      <a:r>
                        <a:rPr sz="2700"/>
                        <a:t>31.1</a:t>
                      </a:r>
                    </a:p>
                  </a:txBody>
                  <a:tcPr marL="0" marR="0" marT="0" marB="0" anchor="ctr" anchorCtr="0" horzOverflow="overflow"/>
                </a:tc>
              </a:tr>
              <a:tr h="766365">
                <a:tc>
                  <a:txBody>
                    <a:bodyPr/>
                    <a:lstStyle/>
                    <a:p>
                      <a:pPr indent="457200" algn="l"/>
                      <a:r>
                        <a:rPr sz="2700"/>
                        <a:t>0.5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/>
                      <a:r>
                        <a:rPr sz="2700"/>
                        <a:t>31.5</a:t>
                      </a:r>
                    </a:p>
                  </a:txBody>
                  <a:tcPr marL="0" marR="0" marT="0" marB="0" anchor="ctr" anchorCtr="0" horzOverflow="overflow"/>
                </a:tc>
              </a:tr>
              <a:tr h="766365">
                <a:tc>
                  <a:txBody>
                    <a:bodyPr/>
                    <a:lstStyle/>
                    <a:p>
                      <a:pPr indent="457200" algn="l"/>
                      <a:r>
                        <a:rPr sz="2700"/>
                        <a:t>1.5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/>
                      <a:r>
                        <a:rPr sz="2700"/>
                        <a:t>30.5</a:t>
                      </a:r>
                    </a:p>
                  </a:txBody>
                  <a:tcPr marL="0" marR="0" marT="0" marB="0" anchor="ctr" anchorCtr="0" horzOverflow="overflow"/>
                </a:tc>
              </a:tr>
              <a:tr h="766365">
                <a:tc>
                  <a:txBody>
                    <a:bodyPr/>
                    <a:lstStyle/>
                    <a:p>
                      <a:pPr indent="457200" algn="l"/>
                      <a:r>
                        <a:rPr sz="2700"/>
                        <a:t>1.2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/>
                      <a:r>
                        <a:rPr sz="2700"/>
                        <a:t>30.1</a:t>
                      </a:r>
                    </a:p>
                  </a:txBody>
                  <a:tcPr marL="0" marR="0" marT="0" marB="0" anchor="ctr" anchorCtr="0" horzOverflow="overflow"/>
                </a:tc>
              </a:tr>
              <a:tr h="766365">
                <a:tc>
                  <a:txBody>
                    <a:bodyPr/>
                    <a:lstStyle/>
                    <a:p>
                      <a:pPr indent="457200" algn="l"/>
                      <a:r>
                        <a:rPr sz="2700"/>
                        <a:t>1.1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/>
                      <a:r>
                        <a:rPr sz="2700"/>
                        <a:t>30.2</a:t>
                      </a:r>
                    </a:p>
                  </a:txBody>
                  <a:tcPr marL="0" marR="0" marT="0" marB="0" anchor="ctr" anchorCtr="0" horzOverflow="overflow"/>
                </a:tc>
              </a:tr>
              <a:tr h="766365">
                <a:tc>
                  <a:txBody>
                    <a:bodyPr/>
                    <a:lstStyle/>
                    <a:p>
                      <a:pPr indent="457200" algn="l"/>
                      <a:r>
                        <a:rPr sz="2700"/>
                        <a:t>1.3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/>
                      <a:r>
                        <a:rPr sz="2700"/>
                        <a:t>30.4</a:t>
                      </a:r>
                    </a:p>
                  </a:txBody>
                  <a:tcPr marL="0" marR="0" marT="0" marB="0" anchor="ctr" anchorCtr="0" horzOverflow="overflow"/>
                </a:tc>
              </a:tr>
              <a:tr h="766365">
                <a:tc>
                  <a:txBody>
                    <a:bodyPr/>
                    <a:lstStyle/>
                    <a:p>
                      <a:pPr indent="457200" algn="l"/>
                      <a:r>
                        <a:rPr sz="2700"/>
                        <a:t>2.0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457200"/>
                      <a:r>
                        <a:rPr sz="2700"/>
                        <a:t>31.1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ULD Packing Sequence : A permutation of ULDs to define the order of ULD usage…"/>
          <p:cNvSpPr txBox="1"/>
          <p:nvPr/>
        </p:nvSpPr>
        <p:spPr>
          <a:xfrm>
            <a:off x="1206500" y="4194814"/>
            <a:ext cx="20926822" cy="825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599" indent="-609599" defTabSz="2438338">
              <a:buSzPct val="123000"/>
              <a:buChar char="•"/>
              <a:defRPr sz="4300"/>
            </a:pPr>
            <a:r>
              <a:t>Tried Laying the maximum dimension along the length instead of height</a:t>
            </a:r>
            <a:br/>
            <a:r>
              <a:t>Produces lesser number of Greedy Planes, lesser scope of Ad-Hoc Addition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Other Forms of Local Search - Stochastic Beam Search, Hill Climb Search etc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Different Criteria for Loading Economic Packages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Forced Shifting of Priority Packages to reduce Priority ULDs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Reviewed research papers on DL/ML methods</a:t>
            </a:r>
          </a:p>
        </p:txBody>
      </p:sp>
      <p:sp>
        <p:nvSpPr>
          <p:cNvPr id="320" name="Laying the groundwork"/>
          <p:cNvSpPr txBox="1"/>
          <p:nvPr>
            <p:ph type="body" sz="quarter" idx="1"/>
          </p:nvPr>
        </p:nvSpPr>
        <p:spPr>
          <a:xfrm>
            <a:off x="1206500" y="2372961"/>
            <a:ext cx="9779000" cy="93478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Other approaches that we tried</a:t>
            </a:r>
          </a:p>
        </p:txBody>
      </p:sp>
      <p:sp>
        <p:nvSpPr>
          <p:cNvPr id="321" name="Getting the Ingredients"/>
          <p:cNvSpPr txBox="1"/>
          <p:nvPr>
            <p:ph type="title"/>
          </p:nvPr>
        </p:nvSpPr>
        <p:spPr>
          <a:xfrm>
            <a:off x="1206500" y="1079500"/>
            <a:ext cx="10481231" cy="1435100"/>
          </a:xfrm>
          <a:prstGeom prst="rect">
            <a:avLst/>
          </a:prstGeom>
        </p:spPr>
        <p:txBody>
          <a:bodyPr/>
          <a:lstStyle>
            <a:lvl1pPr defTabSz="2218888">
              <a:defRPr spc="-200" sz="7700"/>
            </a:lvl1pPr>
          </a:lstStyle>
          <a:p>
            <a:pPr/>
            <a:r>
              <a:t>Appendix</a:t>
            </a:r>
          </a:p>
        </p:txBody>
      </p:sp>
      <p:pic>
        <p:nvPicPr>
          <p:cNvPr id="32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ULD Packing Sequence : A permutation of ULDs to define the order of ULD usage…"/>
          <p:cNvSpPr txBox="1"/>
          <p:nvPr/>
        </p:nvSpPr>
        <p:spPr>
          <a:xfrm>
            <a:off x="1206500" y="4194814"/>
            <a:ext cx="9779000" cy="825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599" indent="-609599" defTabSz="2438338">
              <a:buSzPct val="123000"/>
              <a:buChar char="•"/>
              <a:defRPr sz="4300"/>
            </a:pPr>
            <a:r>
              <a:t>Well-documented Python Script 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README.md to run the package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Report with references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Answer to the </a:t>
            </a:r>
            <a:r>
              <a:rPr b="1">
                <a:solidFill>
                  <a:srgbClr val="693482"/>
                </a:solidFill>
              </a:rPr>
              <a:t>Fed</a:t>
            </a:r>
            <a:r>
              <a:rPr b="1">
                <a:solidFill>
                  <a:srgbClr val="EE7636"/>
                </a:solidFill>
              </a:rPr>
              <a:t>Ex </a:t>
            </a:r>
            <a:r>
              <a:t>Challenge</a:t>
            </a:r>
          </a:p>
          <a:p>
            <a:pPr marL="609599" indent="-609599" defTabSz="2438338">
              <a:buSzPct val="123000"/>
              <a:buChar char="•"/>
              <a:defRPr sz="4300"/>
            </a:pPr>
            <a:r>
              <a:t>Visualizer</a:t>
            </a:r>
          </a:p>
        </p:txBody>
      </p:sp>
      <p:sp>
        <p:nvSpPr>
          <p:cNvPr id="326" name="Laying the groundwork"/>
          <p:cNvSpPr txBox="1"/>
          <p:nvPr>
            <p:ph type="body" sz="quarter" idx="1"/>
          </p:nvPr>
        </p:nvSpPr>
        <p:spPr>
          <a:xfrm>
            <a:off x="1206500" y="2372961"/>
            <a:ext cx="9779000" cy="93478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Our Solution Package</a:t>
            </a:r>
          </a:p>
        </p:txBody>
      </p:sp>
      <p:sp>
        <p:nvSpPr>
          <p:cNvPr id="327" name="Getting the Ingredients"/>
          <p:cNvSpPr txBox="1"/>
          <p:nvPr>
            <p:ph type="title"/>
          </p:nvPr>
        </p:nvSpPr>
        <p:spPr>
          <a:xfrm>
            <a:off x="1206500" y="1079500"/>
            <a:ext cx="10481231" cy="1435100"/>
          </a:xfrm>
          <a:prstGeom prst="rect">
            <a:avLst/>
          </a:prstGeom>
        </p:spPr>
        <p:txBody>
          <a:bodyPr/>
          <a:lstStyle>
            <a:lvl1pPr defTabSz="2218888">
              <a:defRPr spc="-200" sz="7700"/>
            </a:lvl1pPr>
          </a:lstStyle>
          <a:p>
            <a:pPr/>
            <a:r>
              <a:t>Appendix</a:t>
            </a:r>
          </a:p>
        </p:txBody>
      </p:sp>
      <p:pic>
        <p:nvPicPr>
          <p:cNvPr id="32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3674" y="242050"/>
            <a:ext cx="9272932" cy="3920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426169" y="2885205"/>
            <a:ext cx="5730791" cy="3833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04063" y="7217174"/>
            <a:ext cx="9103727" cy="5443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54313" y="8965336"/>
            <a:ext cx="4228839" cy="3480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imple, Fast and Greedy"/>
          <p:cNvSpPr txBox="1"/>
          <p:nvPr>
            <p:ph type="body" sz="quarter" idx="1"/>
          </p:nvPr>
        </p:nvSpPr>
        <p:spPr>
          <a:xfrm>
            <a:off x="1206500" y="2372961"/>
            <a:ext cx="9779000" cy="934780"/>
          </a:xfrm>
          <a:prstGeom prst="rect">
            <a:avLst/>
          </a:prstGeom>
        </p:spPr>
        <p:txBody>
          <a:bodyPr/>
          <a:lstStyle/>
          <a:p>
            <a:pPr/>
            <a:r>
              <a:t>Simple, Fast and Greedy</a:t>
            </a:r>
          </a:p>
        </p:txBody>
      </p:sp>
      <p:sp>
        <p:nvSpPr>
          <p:cNvPr id="181" name="Pack boxes layer by layer within the ULD, where each layer is filled row by row.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609598" indent="-609598">
              <a:defRPr sz="4300"/>
            </a:pPr>
            <a:r>
              <a:t>Pack boxes layer by layer within the ULD, where each layer is filled row by row.  </a:t>
            </a:r>
          </a:p>
          <a:p>
            <a:pPr marL="609598" indent="-609598">
              <a:defRPr sz="4300"/>
            </a:pPr>
            <a:r>
              <a:t>A single layer (or plane) is completed before moving to the next, ensuring systematic packing.</a:t>
            </a:r>
          </a:p>
          <a:p>
            <a:pPr marL="609598" indent="-609598">
              <a:defRPr sz="4300"/>
            </a:pPr>
            <a:r>
              <a:t>Problem: Deciding the orientation of packages</a:t>
            </a:r>
          </a:p>
        </p:txBody>
      </p:sp>
      <p:sp>
        <p:nvSpPr>
          <p:cNvPr id="182" name="Greedy Fil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Greedy Filling</a:t>
            </a:r>
          </a:p>
        </p:txBody>
      </p:sp>
      <p:pic>
        <p:nvPicPr>
          <p:cNvPr id="183" name="output.mp4" descr="outpu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531845" y="867903"/>
            <a:ext cx="12227906" cy="11980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8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roup packages into groups that have similar dimension magnitudes…"/>
          <p:cNvSpPr txBox="1"/>
          <p:nvPr>
            <p:ph type="body" sz="half" idx="4294967295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 marL="609598" indent="-609598">
              <a:defRPr sz="4300"/>
            </a:pPr>
            <a:r>
              <a:t>Group packages into groups that have similar dimension magnitudes</a:t>
            </a:r>
          </a:p>
          <a:p>
            <a:pPr marL="609598" indent="-609598">
              <a:defRPr sz="4300"/>
            </a:pPr>
            <a:r>
              <a:t>Groups are prioritized by size, with larger groups (greater shared dimensions) packed first</a:t>
            </a:r>
          </a:p>
          <a:p>
            <a:pPr marL="609598" indent="-609598">
              <a:defRPr sz="4300"/>
            </a:pPr>
            <a:r>
              <a:t>Within each group, boxes are placed to maximize the number of planes filled in the ULD (by orienting the package to have the larger dimension along the height)</a:t>
            </a:r>
          </a:p>
        </p:txBody>
      </p:sp>
      <p:sp>
        <p:nvSpPr>
          <p:cNvPr id="188" name="Crainic Sorting"/>
          <p:cNvSpPr txBox="1"/>
          <p:nvPr>
            <p:ph type="title" idx="4294967295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Crainic Sorting</a:t>
            </a:r>
          </a:p>
        </p:txBody>
      </p:sp>
      <p:sp>
        <p:nvSpPr>
          <p:cNvPr id="189" name="Deciding the Orientation of Packages"/>
          <p:cNvSpPr txBox="1"/>
          <p:nvPr/>
        </p:nvSpPr>
        <p:spPr>
          <a:xfrm>
            <a:off x="1206500" y="2372962"/>
            <a:ext cx="9779000" cy="934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635634">
              <a:lnSpc>
                <a:spcPct val="100000"/>
              </a:lnSpc>
              <a:spcBef>
                <a:spcPts val="0"/>
              </a:spcBef>
              <a:defRPr b="1" sz="4200"/>
            </a:lvl1pPr>
          </a:lstStyle>
          <a:p>
            <a:pPr/>
            <a:r>
              <a:t>Deciding the Orientation of Packages</a:t>
            </a:r>
          </a:p>
        </p:txBody>
      </p:sp>
      <p:pic>
        <p:nvPicPr>
          <p:cNvPr id="190" name="Screenshot 2024-12-11 at 23.02.40.png" descr="Screenshot 2024-12-11 at 23.0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89714" y="4797774"/>
            <a:ext cx="9218016" cy="904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shot 2024-12-11 at 23.02.04.png" descr="Screenshot 2024-12-11 at 23.02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89714" y="-1899067"/>
            <a:ext cx="9218016" cy="9043763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Before “Crainic” Sorting"/>
          <p:cNvSpPr txBox="1"/>
          <p:nvPr/>
        </p:nvSpPr>
        <p:spPr>
          <a:xfrm>
            <a:off x="17202649" y="6160804"/>
            <a:ext cx="419214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Before “Crainic” Sorting</a:t>
            </a:r>
          </a:p>
        </p:txBody>
      </p:sp>
      <p:sp>
        <p:nvSpPr>
          <p:cNvPr id="193" name="After “Crainic” Sorting"/>
          <p:cNvSpPr txBox="1"/>
          <p:nvPr/>
        </p:nvSpPr>
        <p:spPr>
          <a:xfrm>
            <a:off x="17357906" y="12870684"/>
            <a:ext cx="388162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After “Crainic” Sorting</a:t>
            </a:r>
          </a:p>
        </p:txBody>
      </p:sp>
      <p:pic>
        <p:nvPicPr>
          <p:cNvPr id="19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aking the best use of the remaining space"/>
          <p:cNvSpPr txBox="1"/>
          <p:nvPr>
            <p:ph type="body" sz="quarter" idx="1"/>
          </p:nvPr>
        </p:nvSpPr>
        <p:spPr>
          <a:xfrm>
            <a:off x="1206500" y="2372961"/>
            <a:ext cx="9779000" cy="934780"/>
          </a:xfrm>
          <a:prstGeom prst="rect">
            <a:avLst/>
          </a:prstGeom>
        </p:spPr>
        <p:txBody>
          <a:bodyPr/>
          <a:lstStyle>
            <a:lvl1pPr defTabSz="544830">
              <a:defRPr sz="3600"/>
            </a:lvl1pPr>
          </a:lstStyle>
          <a:p>
            <a:pPr/>
            <a:r>
              <a:t>Making the best use of the remaining space</a:t>
            </a:r>
          </a:p>
        </p:txBody>
      </p:sp>
      <p:sp>
        <p:nvSpPr>
          <p:cNvPr id="198" name="Ad-Hoc Add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Ad-Hoc Addition</a:t>
            </a:r>
          </a:p>
        </p:txBody>
      </p:sp>
      <p:pic>
        <p:nvPicPr>
          <p:cNvPr id="199" name="adhoc.mp4" descr="adhoc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825544" y="565834"/>
            <a:ext cx="11640509" cy="12584332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If it is possible to fit an package into a given space, one corner of the package can always coincide with the empty space's corner…"/>
          <p:cNvSpPr txBox="1"/>
          <p:nvPr/>
        </p:nvSpPr>
        <p:spPr>
          <a:xfrm>
            <a:off x="1206500" y="4194814"/>
            <a:ext cx="9779000" cy="825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598" indent="-609598">
              <a:buSzPct val="123000"/>
              <a:buChar char="•"/>
              <a:defRPr sz="4300"/>
            </a:pPr>
            <a:r>
              <a:t>If it is possible to fit an package into a given space, </a:t>
            </a:r>
            <a:r>
              <a:rPr b="1"/>
              <a:t>one corner of the package can always coincide</a:t>
            </a:r>
            <a:r>
              <a:t> with the empty space's corner </a:t>
            </a:r>
          </a:p>
          <a:p>
            <a:pPr marL="609598" indent="-609598">
              <a:buSzPct val="123000"/>
              <a:buChar char="•"/>
              <a:defRPr sz="4300"/>
            </a:pPr>
            <a:r>
              <a:t>Identify all 48 orientations of a package at all the possible corners of the filled space</a:t>
            </a:r>
            <a:br/>
            <a:r>
              <a:t>(6 Rotational X 8 Quadrants)</a:t>
            </a:r>
          </a:p>
          <a:p>
            <a:pPr marL="609598" indent="-609598">
              <a:buSzPct val="123000"/>
              <a:buChar char="•"/>
              <a:defRPr sz="4300"/>
            </a:pPr>
            <a:r>
              <a:t>Choose a point and package orientation out of the possible combinations</a:t>
            </a:r>
          </a:p>
        </p:txBody>
      </p:sp>
      <p:pic>
        <p:nvPicPr>
          <p:cNvPr id="20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9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Basic Greedy - 99.pdf" descr="Basic Greedy - 99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47154" y="104373"/>
            <a:ext cx="24878308" cy="13089977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Before"/>
          <p:cNvSpPr txBox="1"/>
          <p:nvPr/>
        </p:nvSpPr>
        <p:spPr>
          <a:xfrm>
            <a:off x="577950" y="530927"/>
            <a:ext cx="2715769" cy="1478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000"/>
            </a:lvl1pPr>
          </a:lstStyle>
          <a:p>
            <a:pPr/>
            <a:r>
              <a:t>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EMS Filling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/>
          <a:p>
            <a:pPr>
              <a:defRPr spc="-300">
                <a:solidFill>
                  <a:srgbClr val="693482"/>
                </a:solidFill>
              </a:defRPr>
            </a:pPr>
            <a:r>
              <a:t>EMS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E7636"/>
                </a:solidFill>
              </a:rPr>
              <a:t>Filling</a:t>
            </a:r>
          </a:p>
        </p:txBody>
      </p:sp>
      <p:pic>
        <p:nvPicPr>
          <p:cNvPr id="21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output.mp4" descr="outpu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974648" y="-37982"/>
            <a:ext cx="19342303" cy="1353961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EMS is the largest available free space in a bin not fully enclosed by other spaces…"/>
          <p:cNvSpPr txBox="1"/>
          <p:nvPr/>
        </p:nvSpPr>
        <p:spPr>
          <a:xfrm>
            <a:off x="1206500" y="4194814"/>
            <a:ext cx="9779000" cy="825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598" indent="-609598">
              <a:buSzPct val="123000"/>
              <a:buChar char="•"/>
              <a:defRPr sz="4300"/>
            </a:pPr>
            <a:r>
              <a:t>EMS is the largest available free space in a bin not fully enclosed by other spaces</a:t>
            </a:r>
          </a:p>
          <a:p>
            <a:pPr marL="609598" indent="-609598">
              <a:buSzPct val="123000"/>
              <a:buChar char="•"/>
              <a:defRPr sz="4300"/>
            </a:pPr>
            <a:r>
              <a:t>We update EMS regions on the fly while filling packages</a:t>
            </a:r>
          </a:p>
          <a:p>
            <a:pPr marL="609598" indent="-609598">
              <a:buSzPct val="123000"/>
              <a:buChar char="•"/>
              <a:defRPr sz="4300"/>
            </a:pPr>
            <a:r>
              <a:t>Priority Heuristic</a:t>
            </a:r>
            <a:r>
              <a:t>:</a:t>
            </a:r>
            <a:br/>
            <a:r>
              <a:t>Based on smallest coordinate value, starting with x, followed by y and z</a:t>
            </a:r>
          </a:p>
        </p:txBody>
      </p:sp>
      <p:pic>
        <p:nvPicPr>
          <p:cNvPr id="21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500" y="4194814"/>
            <a:ext cx="409781" cy="4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A better greedy strategy"/>
          <p:cNvSpPr txBox="1"/>
          <p:nvPr>
            <p:ph type="body" sz="quarter" idx="1"/>
          </p:nvPr>
        </p:nvSpPr>
        <p:spPr>
          <a:xfrm>
            <a:off x="1206500" y="2372961"/>
            <a:ext cx="9779000" cy="934780"/>
          </a:xfrm>
          <a:prstGeom prst="rect">
            <a:avLst/>
          </a:prstGeom>
        </p:spPr>
        <p:txBody>
          <a:bodyPr/>
          <a:lstStyle/>
          <a:p>
            <a:pPr/>
            <a:r>
              <a:t>A better greedy strategy</a:t>
            </a:r>
          </a:p>
        </p:txBody>
      </p:sp>
      <p:sp>
        <p:nvSpPr>
          <p:cNvPr id="217" name="Extra Maximal Space"/>
          <p:cNvSpPr txBox="1"/>
          <p:nvPr>
            <p:ph type="title"/>
          </p:nvPr>
        </p:nvSpPr>
        <p:spPr>
          <a:xfrm>
            <a:off x="1206500" y="1079500"/>
            <a:ext cx="10481231" cy="1435100"/>
          </a:xfrm>
          <a:prstGeom prst="rect">
            <a:avLst/>
          </a:prstGeom>
        </p:spPr>
        <p:txBody>
          <a:bodyPr/>
          <a:lstStyle>
            <a:lvl1pPr defTabSz="2196699">
              <a:defRPr spc="-182" sz="7644"/>
            </a:lvl1pPr>
          </a:lstStyle>
          <a:p>
            <a:pPr/>
            <a:r>
              <a:t>Empty Maximal Spaces</a:t>
            </a:r>
          </a:p>
        </p:txBody>
      </p:sp>
      <p:sp>
        <p:nvSpPr>
          <p:cNvPr id="218" name="(p) Priority Heuristic inspired from Li et al. (2014)"/>
          <p:cNvSpPr txBox="1"/>
          <p:nvPr/>
        </p:nvSpPr>
        <p:spPr>
          <a:xfrm>
            <a:off x="1815084" y="10486668"/>
            <a:ext cx="7171996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>
                <a:solidFill>
                  <a:srgbClr val="693482"/>
                </a:solidFill>
              </a:rPr>
              <a:t>[1]</a:t>
            </a:r>
            <a:r>
              <a:t> Priority Heuristic inspired from Li et al. (2014)</a:t>
            </a:r>
          </a:p>
        </p:txBody>
      </p:sp>
      <p:pic>
        <p:nvPicPr>
          <p:cNvPr id="219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1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output.mp4" descr="outpu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241103" y="772114"/>
            <a:ext cx="17388245" cy="1217177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Based on the ULD Packing Sequence and EMS priority, we score a subset of boxes and EMS regions…"/>
          <p:cNvSpPr txBox="1"/>
          <p:nvPr/>
        </p:nvSpPr>
        <p:spPr>
          <a:xfrm>
            <a:off x="1206500" y="3885427"/>
            <a:ext cx="9779000" cy="825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97406" indent="-597406" defTabSz="2389571">
              <a:spcBef>
                <a:spcPts val="4400"/>
              </a:spcBef>
              <a:buSzPct val="123000"/>
              <a:buChar char="•"/>
              <a:defRPr sz="4200"/>
            </a:pPr>
            <a:r>
              <a:t>Based on the Packing Sequence and EMS priority, we score a subset of boxes and EMS regions</a:t>
            </a:r>
          </a:p>
          <a:p>
            <a:pPr marL="597406" indent="-597406" defTabSz="2389571">
              <a:spcBef>
                <a:spcPts val="4400"/>
              </a:spcBef>
              <a:buSzPct val="123000"/>
              <a:buChar char="•"/>
              <a:defRPr sz="4200"/>
            </a:pPr>
            <a:r>
              <a:t>Feasible box-EMS pairs are scored using margin (distance to EMS edges, wherein we try to rotate and fit the package)  </a:t>
            </a:r>
          </a:p>
          <a:p>
            <a:pPr marL="597406" indent="-597406" defTabSz="2389571">
              <a:spcBef>
                <a:spcPts val="4400"/>
              </a:spcBef>
              <a:buSzPct val="123000"/>
              <a:buChar char="•"/>
              <a:defRPr sz="4200"/>
            </a:pPr>
            <a:r>
              <a:t>The pair with the highest priority is selected for placement</a:t>
            </a:r>
          </a:p>
        </p:txBody>
      </p:sp>
      <p:sp>
        <p:nvSpPr>
          <p:cNvPr id="224" name="Fitting packages in EMS optimally"/>
          <p:cNvSpPr txBox="1"/>
          <p:nvPr>
            <p:ph type="body" sz="quarter" idx="1"/>
          </p:nvPr>
        </p:nvSpPr>
        <p:spPr>
          <a:xfrm>
            <a:off x="1206500" y="2372961"/>
            <a:ext cx="9779000" cy="934780"/>
          </a:xfrm>
          <a:prstGeom prst="rect">
            <a:avLst/>
          </a:prstGeom>
        </p:spPr>
        <p:txBody>
          <a:bodyPr/>
          <a:lstStyle>
            <a:lvl1pPr defTabSz="701675">
              <a:defRPr sz="4600"/>
            </a:lvl1pPr>
          </a:lstStyle>
          <a:p>
            <a:pPr/>
            <a:r>
              <a:t>Fitting packages in EMS optimally </a:t>
            </a:r>
          </a:p>
        </p:txBody>
      </p:sp>
      <p:sp>
        <p:nvSpPr>
          <p:cNvPr id="225" name="Best Placement Selection"/>
          <p:cNvSpPr txBox="1"/>
          <p:nvPr>
            <p:ph type="title"/>
          </p:nvPr>
        </p:nvSpPr>
        <p:spPr>
          <a:xfrm>
            <a:off x="1206500" y="1079500"/>
            <a:ext cx="10481231" cy="1435100"/>
          </a:xfrm>
          <a:prstGeom prst="rect">
            <a:avLst/>
          </a:prstGeom>
        </p:spPr>
        <p:txBody>
          <a:bodyPr/>
          <a:lstStyle>
            <a:lvl1pPr defTabSz="1975054">
              <a:defRPr spc="-200" sz="6800"/>
            </a:lvl1pPr>
          </a:lstStyle>
          <a:p>
            <a:pPr/>
            <a:r>
              <a:t>Best Placement Selection</a:t>
            </a:r>
          </a:p>
        </p:txBody>
      </p:sp>
      <p:pic>
        <p:nvPicPr>
          <p:cNvPr id="226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5710" y="12719742"/>
            <a:ext cx="4009281" cy="737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847322" y="12686958"/>
            <a:ext cx="2420851" cy="80256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Question? What is the package loading order?"/>
          <p:cNvSpPr txBox="1"/>
          <p:nvPr/>
        </p:nvSpPr>
        <p:spPr>
          <a:xfrm>
            <a:off x="12703813" y="10894340"/>
            <a:ext cx="9883972" cy="146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rgbClr val="EE7636"/>
                </a:solidFill>
              </a:defRPr>
            </a:pPr>
            <a:r>
              <a:t>Question?</a:t>
            </a:r>
            <a:br/>
            <a:r>
              <a:rPr b="0" sz="4700">
                <a:solidFill>
                  <a:srgbClr val="000000"/>
                </a:solidFill>
              </a:rPr>
              <a:t>What is the package packing order?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000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16" evtFilter="cancelBubble" nodeType="interactiveSeq" restart="whenNotActive" fill="hold">
                <p:stCondLst>
                  <p:cond delay="0" evt="onClick">
                    <p:tgtEl>
                      <p:spTgt spid="22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2"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